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88" r:id="rId5"/>
    <p:sldId id="273" r:id="rId6"/>
    <p:sldId id="275" r:id="rId7"/>
    <p:sldId id="259" r:id="rId8"/>
    <p:sldId id="282" r:id="rId9"/>
    <p:sldId id="289" r:id="rId10"/>
    <p:sldId id="281" r:id="rId11"/>
    <p:sldId id="283" r:id="rId12"/>
    <p:sldId id="284" r:id="rId13"/>
    <p:sldId id="277" r:id="rId14"/>
    <p:sldId id="290" r:id="rId15"/>
    <p:sldId id="291" r:id="rId16"/>
    <p:sldId id="292" r:id="rId17"/>
    <p:sldId id="278" r:id="rId1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8" autoAdjust="0"/>
    <p:restoredTop sz="94694" autoAdjust="0"/>
  </p:normalViewPr>
  <p:slideViewPr>
    <p:cSldViewPr snapToGrid="0">
      <p:cViewPr>
        <p:scale>
          <a:sx n="75" d="100"/>
          <a:sy n="75" d="100"/>
        </p:scale>
        <p:origin x="835" y="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CE7C3759-1457-46FB-8F72-9FC969C2E29E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F757874-EF65-4B61-B062-40C932C8129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7D9B200B-A8D1-468B-9DFE-62D3FE64DF4B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6937E2AA-278D-0B48-A5DE-00B1FC5BDAF9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3818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37830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2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noProof="0" smtClean="0"/>
              <a:t>3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60104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2272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031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89163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6932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7588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937E2AA-278D-0B48-A5DE-00B1FC5BDAF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49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noProof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Tab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64">
            <a:extLst>
              <a:ext uri="{FF2B5EF4-FFF2-40B4-BE49-F238E27FC236}">
                <a16:creationId xmlns:a16="http://schemas.microsoft.com/office/drawing/2014/main" id="{7C62E1FE-8CAE-1FE1-6A91-DFE7F1D87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6219"/>
            <a:ext cx="10389243" cy="1424470"/>
          </a:xfrm>
        </p:spPr>
        <p:txBody>
          <a:bodyPr rtlCol="0" anchor="ctr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779325"/>
            <a:ext cx="3490732" cy="4297680"/>
          </a:xfrm>
        </p:spPr>
        <p:txBody>
          <a:bodyPr tIns="274320"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2pPr>
            <a:lvl3pPr marL="6858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3pPr>
            <a:lvl4pPr marL="11430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4pPr>
            <a:lvl5pPr marL="160020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5pPr>
          </a:lstStyle>
          <a:p>
            <a:pPr lvl="0" rtl="0"/>
            <a:r>
              <a:rPr lang="es-ES" noProof="0"/>
              <a:t>Haga clic para agregar contenido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502552" y="1779325"/>
            <a:ext cx="6724891" cy="429768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noProof="0"/>
              <a:t>Haga clic en el icono para agregar una tabla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8E44B7D3-4E5F-4D2D-95A7-00CB23AE3693}" type="datetime1">
              <a:rPr lang="es-ES" noProof="0" smtClean="0"/>
              <a:t>12/02/2026</a:t>
            </a:fld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7">
            <a:extLst>
              <a:ext uri="{FF2B5EF4-FFF2-40B4-BE49-F238E27FC236}">
                <a16:creationId xmlns:a16="http://schemas.microsoft.com/office/drawing/2014/main" id="{32B61A96-5F36-8895-B920-FC12FD76DC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774BC39-6D56-474E-28BE-99260516A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73070" y="914400"/>
            <a:ext cx="10045861" cy="114668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23687" y="2288614"/>
            <a:ext cx="5382228" cy="3475578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es-ES" sz="1800"/>
            </a:lvl1pPr>
            <a:lvl2pPr marL="6858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11430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6002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20574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51790" y="2288614"/>
            <a:ext cx="3108960" cy="3475578"/>
          </a:xfrm>
        </p:spPr>
        <p:txBody>
          <a:bodyPr tIns="91440" rtlCol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6858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74304D8-B3C1-44E8-83A0-18D09C3315E3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posición de imagen 64">
            <a:extLst>
              <a:ext uri="{FF2B5EF4-FFF2-40B4-BE49-F238E27FC236}">
                <a16:creationId xmlns:a16="http://schemas.microsoft.com/office/drawing/2014/main" id="{55E792AE-CF37-9DD8-2703-49480775F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0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629"/>
            <a:ext cx="10515600" cy="1325563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posición de tabla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914400" y="1779325"/>
            <a:ext cx="10361676" cy="4297680"/>
          </a:xfrm>
        </p:spPr>
        <p:txBody>
          <a:bodyPr rtlCol="0"/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38B877DD-8742-486F-9DF2-6E05DD1B1915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3">
            <a:extLst>
              <a:ext uri="{FF2B5EF4-FFF2-40B4-BE49-F238E27FC236}">
                <a16:creationId xmlns:a16="http://schemas.microsoft.com/office/drawing/2014/main" id="{A1BB4149-7987-3EF4-952D-2271B4DD8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7B335AD-7A4B-841B-52BC-8FF32D99D7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99368" y="0"/>
            <a:ext cx="4593265" cy="685800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43375" y="92597"/>
            <a:ext cx="3905250" cy="3032567"/>
          </a:xfrm>
        </p:spPr>
        <p:txBody>
          <a:bodyPr rtlCol="0" anchor="b">
            <a:noAutofit/>
          </a:bodyPr>
          <a:lstStyle>
            <a:lvl1pPr algn="ctr">
              <a:defRPr lang="es-ES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A13E19FD-68BB-0F8D-21CF-9E48B806073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43375" y="4004321"/>
            <a:ext cx="3905250" cy="27432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1800"/>
            </a:lvl1pPr>
            <a:lvl2pPr marL="457200" indent="0" algn="ctr">
              <a:buNone/>
              <a:defRPr lang="es-ES"/>
            </a:lvl2pPr>
            <a:lvl3pPr marL="914400" indent="0" algn="ctr">
              <a:buNone/>
              <a:defRPr lang="es-ES"/>
            </a:lvl3pPr>
            <a:lvl4pPr marL="1371600" indent="0" algn="ctr">
              <a:buNone/>
              <a:defRPr lang="es-ES"/>
            </a:lvl4pPr>
            <a:lvl5pPr marL="1828800" indent="0" algn="ctr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38">
            <a:extLst>
              <a:ext uri="{FF2B5EF4-FFF2-40B4-BE49-F238E27FC236}">
                <a16:creationId xmlns:a16="http://schemas.microsoft.com/office/drawing/2014/main" id="{31550E6E-10D6-E75A-F6B1-8800DAC2C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73038" y="1457865"/>
            <a:ext cx="3200400" cy="4580626"/>
          </a:xfrm>
        </p:spPr>
        <p:txBody>
          <a:bodyPr rtlCol="0" anchor="t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96287" y="1457864"/>
            <a:ext cx="4986068" cy="4580627"/>
          </a:xfrm>
        </p:spPr>
        <p:txBody>
          <a:bodyPr tIns="45720" rtlCol="0" anchor="t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  <a:defRPr lang="es-ES" sz="2400"/>
            </a:lvl1pPr>
            <a:lvl2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2000"/>
            </a:lvl2pPr>
            <a:lvl3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800"/>
            </a:lvl3pPr>
            <a:lvl4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4pPr>
            <a:lvl5pPr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defRPr lang="es-ES" sz="16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DE524E6-256B-444F-889B-C4E16C230803}" type="datetime1">
              <a:rPr lang="es-ES" noProof="0" smtClean="0"/>
              <a:t>12/02/2026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61F88592-24FD-96EC-ADB3-C0B7682DF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lIns="274320" rIns="274320" rtlCol="0" anchor="ctr">
            <a:noAutofit/>
          </a:bodyPr>
          <a:lstStyle>
            <a:lvl1pPr algn="ctr">
              <a:defRPr lang="es-ES" sz="4400"/>
            </a:lvl1pPr>
          </a:lstStyle>
          <a:p>
            <a:pPr rtl="0"/>
            <a:r>
              <a:rPr lang="es-ES" noProof="0"/>
              <a:t>Haga clic para agregar un título</a:t>
            </a:r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84424" y="787077"/>
            <a:ext cx="5166167" cy="5289631"/>
          </a:xfrm>
          <a:solidFill>
            <a:schemeClr val="bg1">
              <a:alpha val="95000"/>
            </a:schemeClr>
          </a:solidFill>
        </p:spPr>
        <p:txBody>
          <a:bodyPr rtlCol="0">
            <a:noAutofit/>
          </a:bodyPr>
          <a:lstStyle>
            <a:lvl1pPr marL="342900" indent="-342900" algn="ctr">
              <a:buFont typeface="Arial" panose="020B0604020202020204" pitchFamily="34" charset="0"/>
              <a:buChar char="•"/>
              <a:defRPr lang="es-ES" sz="200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s-ES"/>
            </a:pPr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C945262-380D-499B-9A2C-B768E51E74AC}" type="datetime1">
              <a:rPr lang="es-ES" noProof="0" smtClean="0"/>
              <a:t>12/02/2026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 +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>
            <a:extLst>
              <a:ext uri="{FF2B5EF4-FFF2-40B4-BE49-F238E27FC236}">
                <a16:creationId xmlns:a16="http://schemas.microsoft.com/office/drawing/2014/main" id="{BD017017-3234-8C24-B9FC-80FB1120D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CC226FA8-C264-7189-EEA0-526400907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6135" y="1124887"/>
            <a:ext cx="4480560" cy="2352356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6135" y="3571197"/>
            <a:ext cx="4476967" cy="2123547"/>
          </a:xfrm>
        </p:spPr>
        <p:txBody>
          <a:bodyPr rtlCol="0">
            <a:noAutofit/>
          </a:bodyPr>
          <a:lstStyle>
            <a:lvl1pPr marL="0" indent="0" algn="l">
              <a:buNone/>
              <a:defRPr lang="es-ES" sz="2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7" name="Marcador de posición de imagen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29545" y="1148037"/>
            <a:ext cx="4365199" cy="4546707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9E7B6F4F-BD40-49AE-8CDB-F85286DCBC25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17">
            <a:extLst>
              <a:ext uri="{FF2B5EF4-FFF2-40B4-BE49-F238E27FC236}">
                <a16:creationId xmlns:a16="http://schemas.microsoft.com/office/drawing/2014/main" id="{28B211FD-99D2-B373-669F-6E0F8E5B3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4079EDA-1B98-E3C1-23AD-7FB6F39FE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6598" y="995425"/>
            <a:ext cx="8958805" cy="1077230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contenido 2">
            <a:extLst>
              <a:ext uri="{FF2B5EF4-FFF2-40B4-BE49-F238E27FC236}">
                <a16:creationId xmlns:a16="http://schemas.microsoft.com/office/drawing/2014/main" id="{76BDAEBE-3A0C-BBCD-A1F0-E1F1E07000E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1616599" y="2257061"/>
            <a:ext cx="8958804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10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58012F2-2208-4E0F-BD21-37216A73E577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+ image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5">
            <a:extLst>
              <a:ext uri="{FF2B5EF4-FFF2-40B4-BE49-F238E27FC236}">
                <a16:creationId xmlns:a16="http://schemas.microsoft.com/office/drawing/2014/main" id="{236F3DDC-7FF8-F6A3-16EA-A01E7F795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Título 33">
            <a:extLst>
              <a:ext uri="{FF2B5EF4-FFF2-40B4-BE49-F238E27FC236}">
                <a16:creationId xmlns:a16="http://schemas.microsoft.com/office/drawing/2014/main" id="{E728EBB2-9164-AC06-6682-9505D88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 userDrawn="1"/>
        </p:nvSpPr>
        <p:spPr>
          <a:xfrm>
            <a:off x="915924" y="777240"/>
            <a:ext cx="6115497" cy="530352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16937" y="879674"/>
            <a:ext cx="5377406" cy="2550005"/>
          </a:xfrm>
        </p:spPr>
        <p:txBody>
          <a:bodyPr rtlCol="0" anchor="b" anchorCtr="0">
            <a:noAutofit/>
          </a:bodyPr>
          <a:lstStyle>
            <a:lvl1pPr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53BA3AA6-E309-C0C7-B2C6-3705384B70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17638" y="3576900"/>
            <a:ext cx="4126635" cy="2233613"/>
          </a:xfrm>
        </p:spPr>
        <p:txBody>
          <a:bodyPr rtlCol="0"/>
          <a:lstStyle>
            <a:lvl1pPr marL="0" indent="0">
              <a:buNone/>
              <a:defRPr lang="es-ES"/>
            </a:lvl1pPr>
            <a:lvl2pPr marL="457200" indent="0">
              <a:buNone/>
              <a:defRPr lang="es-ES"/>
            </a:lvl2pPr>
            <a:lvl3pPr marL="914400" indent="0">
              <a:buNone/>
              <a:defRPr lang="es-ES"/>
            </a:lvl3pPr>
            <a:lvl4pPr marL="1371600" indent="0">
              <a:buNone/>
              <a:defRPr lang="es-ES"/>
            </a:lvl4pPr>
            <a:lvl5pPr marL="1828800" indent="0">
              <a:buNone/>
              <a:defRPr lang="es-ES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45D619BB-44C9-414B-8224-FAB07D5430B6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5">
            <a:extLst>
              <a:ext uri="{FF2B5EF4-FFF2-40B4-BE49-F238E27FC236}">
                <a16:creationId xmlns:a16="http://schemas.microsoft.com/office/drawing/2014/main" id="{540E5FCC-3981-FB51-F0ED-B8BAB5C45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BCE2C9E-7BC3-0EB6-EBE4-26EE33A1F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7" y="891251"/>
            <a:ext cx="9653286" cy="1158254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B0A4004B-EE33-447C-A7D1-B506C4EC528D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ECB36301-48E6-AF64-5055-0CCA79474EAE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1400540" y="2257062"/>
            <a:ext cx="406271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2">
            <a:extLst>
              <a:ext uri="{FF2B5EF4-FFF2-40B4-BE49-F238E27FC236}">
                <a16:creationId xmlns:a16="http://schemas.microsoft.com/office/drawing/2014/main" id="{5F973906-E48D-CA3F-3E96-205D2E688DC5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6588311" y="2257061"/>
            <a:ext cx="4203151" cy="3541853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44">
            <a:extLst>
              <a:ext uri="{FF2B5EF4-FFF2-40B4-BE49-F238E27FC236}">
                <a16:creationId xmlns:a16="http://schemas.microsoft.com/office/drawing/2014/main" id="{07AB38AA-85DC-3DF3-4ED4-B78FB670F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8F2DD44F-3200-BF06-94F9-C6A07EA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2361" y="777240"/>
            <a:ext cx="10007278" cy="1283843"/>
          </a:xfrm>
        </p:spPr>
        <p:txBody>
          <a:bodyPr rtlCol="0" anchor="b" anchorCtr="0">
            <a:noAutofit/>
          </a:bodyPr>
          <a:lstStyle>
            <a:lvl1pPr algn="ctr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7029" y="2261313"/>
            <a:ext cx="3275746" cy="36533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1pPr>
            <a:lvl2pPr marL="2286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2pPr>
            <a:lvl3pPr marL="9144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3pPr>
            <a:lvl4pPr marL="11430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4pPr>
            <a:lvl5pPr marL="160020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None/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5ECCB5A-02F8-4443-8D49-35774A182830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10" name="Marcador de contenido 2">
            <a:extLst>
              <a:ext uri="{FF2B5EF4-FFF2-40B4-BE49-F238E27FC236}">
                <a16:creationId xmlns:a16="http://schemas.microsoft.com/office/drawing/2014/main" id="{C2AA9CA0-D45C-FE27-D4E4-DD219364E4FB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150734" y="2261313"/>
            <a:ext cx="5594236" cy="365335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spcAft>
                <a:spcPts val="600"/>
              </a:spcAft>
              <a:buNone/>
              <a:defRPr lang="es-ES" sz="1800"/>
            </a:lvl1pPr>
            <a:lvl2pPr marL="228600">
              <a:spcBef>
                <a:spcPts val="600"/>
              </a:spcBef>
              <a:spcAft>
                <a:spcPts val="600"/>
              </a:spcAft>
              <a:defRPr lang="es-ES" sz="1800"/>
            </a:lvl2pPr>
            <a:lvl3pPr marL="685800">
              <a:spcBef>
                <a:spcPts val="600"/>
              </a:spcBef>
              <a:spcAft>
                <a:spcPts val="600"/>
              </a:spcAft>
              <a:defRPr lang="es-ES" sz="1800"/>
            </a:lvl3pPr>
            <a:lvl4pPr marL="1143000">
              <a:spcBef>
                <a:spcPts val="600"/>
              </a:spcBef>
              <a:spcAft>
                <a:spcPts val="600"/>
              </a:spcAft>
              <a:defRPr lang="es-ES" sz="1800"/>
            </a:lvl4pPr>
            <a:lvl5pPr marL="1600200">
              <a:spcBef>
                <a:spcPts val="600"/>
              </a:spcBef>
              <a:spcAft>
                <a:spcPts val="600"/>
              </a:spcAft>
              <a:defRPr lang="es-ES" sz="18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posición de imagen 8">
            <a:extLst>
              <a:ext uri="{FF2B5EF4-FFF2-40B4-BE49-F238E27FC236}">
                <a16:creationId xmlns:a16="http://schemas.microsoft.com/office/drawing/2014/main" id="{F1219773-33FA-E4F9-4EAE-0764613F6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92817C37-9292-1CF3-6529-DEF7174273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61275" y="1134320"/>
            <a:ext cx="4803494" cy="1956122"/>
          </a:xfrm>
        </p:spPr>
        <p:txBody>
          <a:bodyPr rtlCol="0" anchor="b">
            <a:noAutofit/>
          </a:bodyPr>
          <a:lstStyle>
            <a:lvl1pPr algn="l">
              <a:defRPr lang="es-ES" sz="36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61275" y="3418271"/>
            <a:ext cx="4803494" cy="2305409"/>
          </a:xfrm>
        </p:spPr>
        <p:txBody>
          <a:bodyPr rtlCol="0">
            <a:noAutofit/>
          </a:bodyPr>
          <a:lstStyle>
            <a:lvl1pPr marL="0" indent="0" algn="l">
              <a:spcAft>
                <a:spcPts val="1000"/>
              </a:spcAft>
              <a:buNone/>
              <a:defRPr lang="es-ES" sz="1800"/>
            </a:lvl1pPr>
            <a:lvl2pPr marL="457200" indent="0" algn="ctr">
              <a:buNone/>
              <a:defRPr lang="es-ES" sz="2000"/>
            </a:lvl2pPr>
            <a:lvl3pPr marL="914400" indent="0" algn="ctr">
              <a:buNone/>
              <a:defRPr lang="es-ES" sz="1800"/>
            </a:lvl3pPr>
            <a:lvl4pPr marL="1371600" indent="0" algn="ctr">
              <a:buNone/>
              <a:defRPr lang="es-ES" sz="1600"/>
            </a:lvl4pPr>
            <a:lvl5pPr marL="1828800" indent="0" algn="ctr">
              <a:buNone/>
              <a:defRPr lang="es-ES" sz="1600"/>
            </a:lvl5pPr>
            <a:lvl6pPr marL="2286000" indent="0" algn="ctr">
              <a:buNone/>
              <a:defRPr lang="es-ES" sz="1600"/>
            </a:lvl6pPr>
            <a:lvl7pPr marL="2743200" indent="0" algn="ctr">
              <a:buNone/>
              <a:defRPr lang="es-ES" sz="1600"/>
            </a:lvl7pPr>
            <a:lvl8pPr marL="3200400" indent="0" algn="ctr">
              <a:buNone/>
              <a:defRPr lang="es-ES" sz="1600"/>
            </a:lvl8pPr>
            <a:lvl9pPr marL="3657600" indent="0" algn="ctr">
              <a:buNone/>
              <a:defRPr lang="es-ES" sz="1600"/>
            </a:lvl9pPr>
          </a:lstStyle>
          <a:p>
            <a:pPr lvl="0" rtl="0"/>
            <a:r>
              <a:rPr lang="es-ES"/>
              <a:t>Haga clic para agregar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E5D7B0DF-23EB-406B-9FAA-0182626A91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563" y="1146638"/>
            <a:ext cx="4389120" cy="4572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6B0A5D68-46DB-4085-AAF2-A56B60A4CCDB}" type="datetime1">
              <a:rPr lang="es-ES" smtClean="0"/>
              <a:t>12/02/2026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CBD12358-51D2-46B3-9BDE-DF29528B9454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029776CB-D9FC-4A62-98FF-11EE2BA9AC6D}" type="datetime1">
              <a:rPr lang="es-ES" noProof="0" smtClean="0"/>
              <a:t>12/02/2026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52" r:id="rId6"/>
    <p:sldLayoutId id="2147483662" r:id="rId7"/>
    <p:sldLayoutId id="2147483663" r:id="rId8"/>
    <p:sldLayoutId id="2147483649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0047101-8D42-6100-9CEA-AEC0FAEAB6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661920"/>
            <a:ext cx="9144000" cy="2161458"/>
          </a:xfrm>
          <a:noFill/>
        </p:spPr>
        <p:txBody>
          <a:bodyPr rtlCol="0">
            <a:noAutofit/>
          </a:bodyPr>
          <a:lstStyle>
            <a:defPPr>
              <a:defRPr lang="es-ES"/>
            </a:defPPr>
          </a:lstStyle>
          <a:p>
            <a:r>
              <a:rPr lang="es-EC" sz="4000" b="1" dirty="0"/>
              <a:t>Universidad Politécnica Salesiana</a:t>
            </a:r>
            <a:br>
              <a:rPr lang="es-EC" sz="4000" dirty="0"/>
            </a:br>
            <a:br>
              <a:rPr lang="es-EC" sz="4000" dirty="0"/>
            </a:br>
            <a:r>
              <a:rPr lang="es-EC" sz="4000" b="1" dirty="0"/>
              <a:t>Vehículos eléctricos e híbridos</a:t>
            </a:r>
            <a:br>
              <a:rPr lang="es-EC" sz="4000" b="1" dirty="0"/>
            </a:br>
            <a:br>
              <a:rPr lang="es-EC" sz="4000" dirty="0"/>
            </a:br>
            <a:r>
              <a:rPr lang="es-EC" sz="4000" dirty="0"/>
              <a:t>Modelado y Simulación del Vehículo Eléctrico BYD Yuan Pro mediante MATLAB/</a:t>
            </a:r>
            <a:r>
              <a:rPr lang="es-EC" sz="4000" dirty="0" err="1"/>
              <a:t>Simulink</a:t>
            </a:r>
            <a:r>
              <a:rPr lang="es-EC" sz="4000" dirty="0"/>
              <a:t> </a:t>
            </a:r>
            <a:r>
              <a:rPr lang="es-EC" sz="4000" dirty="0" err="1"/>
              <a:t>Vehicle</a:t>
            </a:r>
            <a:r>
              <a:rPr lang="es-EC" sz="4000" dirty="0"/>
              <a:t> </a:t>
            </a:r>
            <a:r>
              <a:rPr lang="es-EC" sz="4000" dirty="0" err="1"/>
              <a:t>Composer</a:t>
            </a:r>
            <a:br>
              <a:rPr lang="es-EC" sz="4000" dirty="0"/>
            </a:br>
            <a:endParaRPr lang="es-ES" sz="4000" dirty="0"/>
          </a:p>
        </p:txBody>
      </p:sp>
    </p:spTree>
    <p:extLst>
      <p:ext uri="{BB962C8B-B14F-4D97-AF65-F5344CB8AC3E}">
        <p14:creationId xmlns:p14="http://schemas.microsoft.com/office/powerpoint/2010/main" val="2083028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FE9A9BB0-5175-5BA7-E3E3-1597076FD465}"/>
              </a:ext>
            </a:extLst>
          </p:cNvPr>
          <p:cNvSpPr txBox="1">
            <a:spLocks/>
          </p:cNvSpPr>
          <p:nvPr/>
        </p:nvSpPr>
        <p:spPr>
          <a:xfrm>
            <a:off x="1144649" y="973394"/>
            <a:ext cx="71931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ANÁLISIS DE RESULTADOS</a:t>
            </a:r>
          </a:p>
        </p:txBody>
      </p:sp>
      <p:pic>
        <p:nvPicPr>
          <p:cNvPr id="12" name="Imagen 11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B7BF4890-017D-291D-A58D-9FF310A6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67" y="1573162"/>
            <a:ext cx="3245485" cy="2133600"/>
          </a:xfrm>
          <a:prstGeom prst="rect">
            <a:avLst/>
          </a:prstGeom>
        </p:spPr>
      </p:pic>
      <p:pic>
        <p:nvPicPr>
          <p:cNvPr id="13" name="Imagen 12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A5C591B1-AC9E-3870-8292-61217DC08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3"/>
          <a:stretch>
            <a:fillRect/>
          </a:stretch>
        </p:blipFill>
        <p:spPr bwMode="auto">
          <a:xfrm>
            <a:off x="4594084" y="1614754"/>
            <a:ext cx="3164205" cy="21367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agen 13" descr="Gráfico&#10;&#10;El contenido generado por IA puede ser incorrecto.">
            <a:extLst>
              <a:ext uri="{FF2B5EF4-FFF2-40B4-BE49-F238E27FC236}">
                <a16:creationId xmlns:a16="http://schemas.microsoft.com/office/drawing/2014/main" id="{3BA31724-7A63-6C43-07AC-A7D8CF820E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141" y="3837366"/>
            <a:ext cx="3162935" cy="2047240"/>
          </a:xfrm>
          <a:prstGeom prst="rect">
            <a:avLst/>
          </a:prstGeom>
        </p:spPr>
      </p:pic>
      <p:pic>
        <p:nvPicPr>
          <p:cNvPr id="15" name="Imagen 1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1BFC44EE-FA86-6CB2-8E81-DEFE2ED630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7896" y="3837366"/>
            <a:ext cx="3116580" cy="2068830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D27CD76-3452-E40A-1C57-2147C36F2B01}"/>
              </a:ext>
            </a:extLst>
          </p:cNvPr>
          <p:cNvSpPr txBox="1"/>
          <p:nvPr/>
        </p:nvSpPr>
        <p:spPr>
          <a:xfrm>
            <a:off x="7943109" y="1858703"/>
            <a:ext cx="311658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dirty="0"/>
              <a:t>Existe una interdependencia directa entre la velocidad (</a:t>
            </a:r>
            <a:r>
              <a:rPr lang="es-ES" sz="1600" dirty="0" err="1"/>
              <a:t>EMSpd</a:t>
            </a:r>
            <a:r>
              <a:rPr lang="es-ES" sz="1600" dirty="0"/>
              <a:t>) y el torque (</a:t>
            </a:r>
            <a:r>
              <a:rPr lang="es-ES" sz="1600" dirty="0" err="1"/>
              <a:t>EMTrq</a:t>
            </a:r>
            <a:r>
              <a:rPr lang="es-ES" sz="1600" dirty="0"/>
              <a:t>), donde los picos de torque (80-90 Nm) coinciden con los incrementos de velocidad durante las fases de aceleración del ciclo FTP-75. A su vez, estas variables gobiernan las pérdidas de potencia (</a:t>
            </a:r>
            <a:r>
              <a:rPr lang="es-ES" sz="1600" dirty="0" err="1"/>
              <a:t>EMPwrLoss</a:t>
            </a:r>
            <a:r>
              <a:rPr lang="es-ES" sz="1600" dirty="0"/>
              <a:t>), las cuales alcanzan sus máximos (hasta 1600 W) únicamente cuando ambos parámetros mecánicos operan en niveles elevados, validando la coherencia energética del modelo</a:t>
            </a:r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1994246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19F3CC63-123B-F625-5B11-43FF3114E52C}"/>
              </a:ext>
            </a:extLst>
          </p:cNvPr>
          <p:cNvSpPr txBox="1">
            <a:spLocks/>
          </p:cNvSpPr>
          <p:nvPr/>
        </p:nvSpPr>
        <p:spPr>
          <a:xfrm>
            <a:off x="1144649" y="973394"/>
            <a:ext cx="71931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ANÁLISIS DE RESULTADOS</a:t>
            </a:r>
          </a:p>
        </p:txBody>
      </p:sp>
      <p:pic>
        <p:nvPicPr>
          <p:cNvPr id="6" name="Imagen 5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83B84098-5143-02F8-C687-D0192C5F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569" y="1573162"/>
            <a:ext cx="2982472" cy="1984322"/>
          </a:xfrm>
          <a:prstGeom prst="rect">
            <a:avLst/>
          </a:prstGeom>
        </p:spPr>
      </p:pic>
      <p:pic>
        <p:nvPicPr>
          <p:cNvPr id="7" name="Imagen 6" descr="Gráfico, Gráfico de barras, Histograma&#10;&#10;El contenido generado por IA puede ser incorrecto.">
            <a:extLst>
              <a:ext uri="{FF2B5EF4-FFF2-40B4-BE49-F238E27FC236}">
                <a16:creationId xmlns:a16="http://schemas.microsoft.com/office/drawing/2014/main" id="{0F20A456-7754-69E5-85EF-BF2B78B93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296" y="1596022"/>
            <a:ext cx="2894299" cy="1981329"/>
          </a:xfrm>
          <a:prstGeom prst="rect">
            <a:avLst/>
          </a:prstGeom>
        </p:spPr>
      </p:pic>
      <p:pic>
        <p:nvPicPr>
          <p:cNvPr id="8" name="Imagen 7" descr="Gráfico&#10;&#10;El contenido generado por IA puede ser incorrecto.">
            <a:extLst>
              <a:ext uri="{FF2B5EF4-FFF2-40B4-BE49-F238E27FC236}">
                <a16:creationId xmlns:a16="http://schemas.microsoft.com/office/drawing/2014/main" id="{89F624F2-2362-12E2-A8BE-148168F4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965" y="3588384"/>
            <a:ext cx="3154076" cy="2065656"/>
          </a:xfrm>
          <a:prstGeom prst="rect">
            <a:avLst/>
          </a:prstGeom>
        </p:spPr>
      </p:pic>
      <p:pic>
        <p:nvPicPr>
          <p:cNvPr id="9" name="Imagen 8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C62A6174-5693-57AF-48CB-168552872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4185" y="3588384"/>
            <a:ext cx="3004522" cy="206565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97DCC01-704E-03CB-3307-18C99C8860FF}"/>
              </a:ext>
            </a:extLst>
          </p:cNvPr>
          <p:cNvSpPr txBox="1"/>
          <p:nvPr/>
        </p:nvSpPr>
        <p:spPr>
          <a:xfrm>
            <a:off x="7709535" y="1661160"/>
            <a:ext cx="32385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/>
              <a:t>El comportamiento de la batería está estrechamente ligado a la carga mecánica. Los picos de demanda del motor provocan incrementos inmediatos en la corriente de descarga (BattCurr) de hasta 27 A, lo que genera caídas escalonadas en el voltaje (BattVolt) y una pendiente más pronunciada en la reducción del estado de carga (SOC). La descarga energética es continua hasta el agotamiento total del SOC, momento en el cual el voltaje y la corriente se estabilizan al cesar la capacidad de respuesta del motor</a:t>
            </a:r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3529380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0CE9241B-94EB-BCFA-35C6-29A752E1FD62}"/>
              </a:ext>
            </a:extLst>
          </p:cNvPr>
          <p:cNvSpPr txBox="1">
            <a:spLocks/>
          </p:cNvSpPr>
          <p:nvPr/>
        </p:nvSpPr>
        <p:spPr>
          <a:xfrm>
            <a:off x="1144649" y="973394"/>
            <a:ext cx="71931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ANÁLISIS DE RESULTADOS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D6D0E6B-7C2C-6686-2490-556E7E1E5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500" y="1528738"/>
            <a:ext cx="3502642" cy="2394268"/>
          </a:xfrm>
          <a:prstGeom prst="rect">
            <a:avLst/>
          </a:prstGeom>
        </p:spPr>
      </p:pic>
      <p:pic>
        <p:nvPicPr>
          <p:cNvPr id="7" name="Imagen 6" descr="Gráfico, Histograma&#10;&#10;El contenido generado por IA puede ser incorrecto.">
            <a:extLst>
              <a:ext uri="{FF2B5EF4-FFF2-40B4-BE49-F238E27FC236}">
                <a16:creationId xmlns:a16="http://schemas.microsoft.com/office/drawing/2014/main" id="{649C4790-396D-152A-E969-53D4BEEB6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718" y="1573162"/>
            <a:ext cx="3509887" cy="23942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A9BADE3-2760-148B-1A15-BD16DC1BF7D9}"/>
              </a:ext>
            </a:extLst>
          </p:cNvPr>
          <p:cNvSpPr txBox="1"/>
          <p:nvPr/>
        </p:nvSpPr>
        <p:spPr>
          <a:xfrm>
            <a:off x="1577340" y="4213860"/>
            <a:ext cx="92125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/>
              <a:t>La señal de aceleración (AccelFdbk) actúa como el detonante principal que incrementa el torque y el consumo eléctrico, mientras que la regeneración (DecelFdbk) activa el torque negativo y flujos de corriente hacia la batería (-7 A). Al contrastar ambos, se observa que la regeneración reduce parcialmente la velocidad de descarga del SOC durante las frenadas, pero la magnitud de la energía recuperada es significativamente menor a la energía demandada durante la aceleración, resultando en una tendencia neta de descarga del sistema</a:t>
            </a:r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17087784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892D88EC-DF78-505C-D4A0-B806CF5E9B62}"/>
              </a:ext>
            </a:extLst>
          </p:cNvPr>
          <p:cNvSpPr txBox="1">
            <a:spLocks/>
          </p:cNvSpPr>
          <p:nvPr/>
        </p:nvSpPr>
        <p:spPr>
          <a:xfrm>
            <a:off x="1144649" y="973394"/>
            <a:ext cx="71931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CONCLUSIONES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C2CFF9B-CA13-C5D3-F644-409A6AF62129}"/>
              </a:ext>
            </a:extLst>
          </p:cNvPr>
          <p:cNvSpPr txBox="1"/>
          <p:nvPr/>
        </p:nvSpPr>
        <p:spPr>
          <a:xfrm>
            <a:off x="1257300" y="1888122"/>
            <a:ext cx="9677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1600" b="1" dirty="0"/>
              <a:t>• Fidelidad del modelo: </a:t>
            </a:r>
            <a:r>
              <a:rPr lang="es-ES" sz="1600" dirty="0"/>
              <a:t>La arquitectura Electric </a:t>
            </a:r>
            <a:r>
              <a:rPr lang="es-ES" sz="1600" dirty="0" err="1"/>
              <a:t>Vehicle</a:t>
            </a:r>
            <a:r>
              <a:rPr lang="es-ES" sz="1600" dirty="0"/>
              <a:t> 1EM representó con precisión el comportamiento del BYD Yuan Pro, operando dentro de los límites de 70 kW y 180 Nm establecidos en la ficha técnica.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/>
              <a:t>• Autonomía y descarga: </a:t>
            </a:r>
            <a:r>
              <a:rPr lang="es-ES" sz="1600" dirty="0"/>
              <a:t>Bajo el ciclo urbano FTP-75, el 80% de la carga inicial de la batería (45.12 kWh) se agotó en aproximadamente 1300 segundos, con una caída de voltaje de 420V a 260V.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/>
              <a:t>• Balance energético: </a:t>
            </a:r>
            <a:r>
              <a:rPr lang="es-ES" sz="1600" dirty="0"/>
              <a:t>El sistema de recuperación de energía es funciona, pero la intensidad de descarga en aceleración mantiene una tendencia neta de agotamiento del SOC.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/>
              <a:t>• Limitaciones térmicas: </a:t>
            </a:r>
            <a:r>
              <a:rPr lang="es-ES" sz="1600" dirty="0"/>
              <a:t>El modelo mantuvo una temperatura constante de 293.15 K, confirmando que es una representación simplificada centrada en el análisis eléctrico y mecánico, sin dinámica térmica avanzada.</a:t>
            </a:r>
          </a:p>
          <a:p>
            <a:pPr algn="just"/>
            <a:endParaRPr lang="es-ES" sz="1600" dirty="0"/>
          </a:p>
          <a:p>
            <a:pPr algn="just"/>
            <a:r>
              <a:rPr lang="es-ES" sz="1600" b="1" dirty="0"/>
              <a:t>• Validación final: </a:t>
            </a:r>
            <a:r>
              <a:rPr lang="es-ES" sz="1600" dirty="0"/>
              <a:t>Existe una correlación directa y coherente entre la señal de aceleración, el incremento de torque, el consumo de corriente y la reducción del estado de carga de la batería.</a:t>
            </a:r>
            <a:endParaRPr lang="es-EC" sz="1600" dirty="0"/>
          </a:p>
        </p:txBody>
      </p:sp>
    </p:spTree>
    <p:extLst>
      <p:ext uri="{BB962C8B-B14F-4D97-AF65-F5344CB8AC3E}">
        <p14:creationId xmlns:p14="http://schemas.microsoft.com/office/powerpoint/2010/main" val="293958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3375" y="2709698"/>
            <a:ext cx="3905250" cy="1438604"/>
          </a:xfrm>
          <a:noFill/>
        </p:spPr>
        <p:txBody>
          <a:bodyPr rtlCol="0" anchor="b"/>
          <a:lstStyle>
            <a:defPPr>
              <a:defRPr lang="es-ES"/>
            </a:defPPr>
          </a:lstStyle>
          <a:p>
            <a:pPr rtl="0"/>
            <a:r>
              <a:rPr lang="es-ES" sz="8800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61156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038" y="1457865"/>
            <a:ext cx="3200400" cy="4580626"/>
          </a:xfrm>
          <a:noFill/>
        </p:spPr>
        <p:txBody>
          <a:bodyPr rtlCol="0" anchor="t">
            <a:noAutofit/>
          </a:bodyPr>
          <a:lstStyle>
            <a:defPPr>
              <a:defRPr lang="es-ES"/>
            </a:defPPr>
          </a:lstStyle>
          <a:p>
            <a:pPr rtl="0"/>
            <a:r>
              <a:rPr lang="es-ES" b="1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6287" y="1457864"/>
            <a:ext cx="4986068" cy="4580627"/>
          </a:xfrm>
          <a:noFill/>
        </p:spPr>
        <p:txBody>
          <a:bodyPr rtlCol="0" anchor="t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b="1" dirty="0"/>
              <a:t>Introducción</a:t>
            </a:r>
          </a:p>
          <a:p>
            <a:pPr rtl="0"/>
            <a:r>
              <a:rPr lang="es-ES" b="1" dirty="0"/>
              <a:t>Metodología</a:t>
            </a:r>
          </a:p>
          <a:p>
            <a:pPr rtl="0"/>
            <a:r>
              <a:rPr lang="es-ES" b="1" dirty="0"/>
              <a:t>Desarrollo </a:t>
            </a:r>
          </a:p>
          <a:p>
            <a:pPr rtl="0"/>
            <a:r>
              <a:rPr lang="es-ES" b="1" dirty="0" err="1"/>
              <a:t>Analisis</a:t>
            </a:r>
            <a:r>
              <a:rPr lang="es-ES" b="1" dirty="0"/>
              <a:t> de resultados</a:t>
            </a:r>
          </a:p>
          <a:p>
            <a:pPr rtl="0"/>
            <a:r>
              <a:rPr lang="es-ES" b="1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8259" y="798653"/>
            <a:ext cx="5166167" cy="5289630"/>
          </a:xfrm>
          <a:solidFill>
            <a:schemeClr val="bg1">
              <a:alpha val="95000"/>
            </a:schemeClr>
          </a:solidFill>
        </p:spPr>
        <p:txBody>
          <a:bodyPr rtlCol="0" anchor="ctr"/>
          <a:lstStyle>
            <a:defPPr>
              <a:defRPr lang="es-ES"/>
            </a:defPPr>
          </a:lstStyle>
          <a:p>
            <a:pPr algn="just"/>
            <a:r>
              <a:rPr lang="es-ES" sz="2000" b="1" dirty="0"/>
              <a:t>INTRODUCCIÓN</a:t>
            </a:r>
            <a:r>
              <a:rPr lang="es-ES" sz="2000" dirty="0"/>
              <a:t> </a:t>
            </a:r>
            <a:br>
              <a:rPr lang="es-ES" sz="2000" dirty="0"/>
            </a:br>
            <a:br>
              <a:rPr lang="es-ES" sz="2000" dirty="0"/>
            </a:br>
            <a:r>
              <a:rPr lang="es-ES" sz="2000" dirty="0"/>
              <a:t>El presente proyecto consiste en la modelación y simulación del vehículo eléctrico BYD Yuan Pro mediante un entorno de análisis dinámico, configurando un motor de 70 kW y 180 Nm junto con un sistema de almacenamiento energético tipo LFP. A través de la aplicación del ciclo de conducción FTP-75, se evaluó el comportamiento del motor, la batería y las variables de control, permitiendo analizar cuantitativamente el desempeño energético y la respuesta dinámica del sistema.</a:t>
            </a:r>
          </a:p>
        </p:txBody>
      </p:sp>
      <p:pic>
        <p:nvPicPr>
          <p:cNvPr id="11" name="Imagen 10" descr="Un coche deportivo de color blanco&#10;&#10;El contenido generado por IA puede ser incorrecto.">
            <a:extLst>
              <a:ext uri="{FF2B5EF4-FFF2-40B4-BE49-F238E27FC236}">
                <a16:creationId xmlns:a16="http://schemas.microsoft.com/office/drawing/2014/main" id="{DCF82E0A-4866-641A-A2FD-2BB4CC1FF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46" y="1412746"/>
            <a:ext cx="5379987" cy="406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5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CA64C1EF-26FD-75A9-DB4F-4B5EE301E215}"/>
              </a:ext>
            </a:extLst>
          </p:cNvPr>
          <p:cNvSpPr/>
          <p:nvPr/>
        </p:nvSpPr>
        <p:spPr>
          <a:xfrm>
            <a:off x="1730477" y="1740310"/>
            <a:ext cx="2172929" cy="17698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tx1"/>
                </a:solidFill>
              </a:rPr>
              <a:t>1. Recopilación de datos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E8B4E75-C9FF-C93C-F602-CC9E1FF9DC82}"/>
              </a:ext>
            </a:extLst>
          </p:cNvPr>
          <p:cNvSpPr/>
          <p:nvPr/>
        </p:nvSpPr>
        <p:spPr>
          <a:xfrm>
            <a:off x="4950541" y="1759974"/>
            <a:ext cx="2172929" cy="17698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tx1"/>
                </a:solidFill>
              </a:rPr>
              <a:t>2. </a:t>
            </a:r>
          </a:p>
          <a:p>
            <a:pPr algn="ctr"/>
            <a:r>
              <a:rPr lang="es-EC" sz="2400" b="1" dirty="0">
                <a:solidFill>
                  <a:schemeClr val="tx1"/>
                </a:solidFill>
              </a:rPr>
              <a:t>Selección de arquitectura</a:t>
            </a:r>
            <a:endParaRPr lang="es-EC" sz="2800" b="1" dirty="0">
              <a:solidFill>
                <a:schemeClr val="tx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B595AB3E-644A-6CA9-7B6C-2C712C990B79}"/>
              </a:ext>
            </a:extLst>
          </p:cNvPr>
          <p:cNvSpPr/>
          <p:nvPr/>
        </p:nvSpPr>
        <p:spPr>
          <a:xfrm>
            <a:off x="8170605" y="1759974"/>
            <a:ext cx="2615379" cy="17698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tx1"/>
                </a:solidFill>
              </a:rPr>
              <a:t>3. Parametrización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3071307-9562-69A8-4554-DCF402C3FDC1}"/>
              </a:ext>
            </a:extLst>
          </p:cNvPr>
          <p:cNvSpPr/>
          <p:nvPr/>
        </p:nvSpPr>
        <p:spPr>
          <a:xfrm>
            <a:off x="3387211" y="3972232"/>
            <a:ext cx="2172929" cy="17698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tx1"/>
                </a:solidFill>
              </a:rPr>
              <a:t>4. </a:t>
            </a:r>
          </a:p>
          <a:p>
            <a:pPr algn="ctr"/>
            <a:r>
              <a:rPr lang="es-EC" sz="2800" b="1" dirty="0">
                <a:solidFill>
                  <a:schemeClr val="tx1"/>
                </a:solidFill>
              </a:rPr>
              <a:t>Ejecución de simulaciones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033374D-90FC-1A25-58E7-7E07274C0D4E}"/>
              </a:ext>
            </a:extLst>
          </p:cNvPr>
          <p:cNvSpPr/>
          <p:nvPr/>
        </p:nvSpPr>
        <p:spPr>
          <a:xfrm>
            <a:off x="6631862" y="3972232"/>
            <a:ext cx="2172929" cy="176980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2800" b="1" dirty="0">
                <a:solidFill>
                  <a:schemeClr val="tx1"/>
                </a:solidFill>
              </a:rPr>
              <a:t>5. </a:t>
            </a:r>
          </a:p>
          <a:p>
            <a:pPr algn="ctr"/>
            <a:r>
              <a:rPr lang="es-EC" sz="2800" b="1" dirty="0">
                <a:solidFill>
                  <a:schemeClr val="tx1"/>
                </a:solidFill>
              </a:rPr>
              <a:t>Análisis de resultados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26D4F73-A78D-6B84-520D-266F79CDDB30}"/>
              </a:ext>
            </a:extLst>
          </p:cNvPr>
          <p:cNvSpPr txBox="1"/>
          <p:nvPr/>
        </p:nvSpPr>
        <p:spPr>
          <a:xfrm>
            <a:off x="1573162" y="1047137"/>
            <a:ext cx="650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METODOLOGÍA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FB96809D-83E5-C7B9-B257-491FECA82933}"/>
              </a:ext>
            </a:extLst>
          </p:cNvPr>
          <p:cNvSpPr/>
          <p:nvPr/>
        </p:nvSpPr>
        <p:spPr>
          <a:xfrm>
            <a:off x="4070555" y="2369574"/>
            <a:ext cx="609600" cy="5161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C3BCB0B5-382E-2C7B-B491-269265DEA7AB}"/>
              </a:ext>
            </a:extLst>
          </p:cNvPr>
          <p:cNvSpPr/>
          <p:nvPr/>
        </p:nvSpPr>
        <p:spPr>
          <a:xfrm>
            <a:off x="7393856" y="2367116"/>
            <a:ext cx="609600" cy="5161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B4E9624A-4732-162D-C1D1-9010749A7FDE}"/>
              </a:ext>
            </a:extLst>
          </p:cNvPr>
          <p:cNvSpPr/>
          <p:nvPr/>
        </p:nvSpPr>
        <p:spPr>
          <a:xfrm>
            <a:off x="5820047" y="4668813"/>
            <a:ext cx="609600" cy="5161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650" y="973394"/>
            <a:ext cx="3535505" cy="599768"/>
          </a:xfrm>
          <a:noFill/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b="1" dirty="0"/>
              <a:t>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E2DCE9E-B74A-9C95-14FB-A76C18F7D91F}"/>
              </a:ext>
            </a:extLst>
          </p:cNvPr>
          <p:cNvSpPr txBox="1"/>
          <p:nvPr/>
        </p:nvSpPr>
        <p:spPr>
          <a:xfrm>
            <a:off x="1159173" y="1573162"/>
            <a:ext cx="509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Configuración mecánica y caracterización técnica</a:t>
            </a:r>
            <a:endParaRPr lang="es-EC" dirty="0"/>
          </a:p>
        </p:txBody>
      </p:sp>
      <p:pic>
        <p:nvPicPr>
          <p:cNvPr id="7" name="Imagen 6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F33BC9CE-61F1-8E90-74F9-E89EF61E4E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700" r="3031"/>
          <a:stretch>
            <a:fillRect/>
          </a:stretch>
        </p:blipFill>
        <p:spPr>
          <a:xfrm>
            <a:off x="1563330" y="2473427"/>
            <a:ext cx="4532670" cy="2904818"/>
          </a:xfrm>
          <a:prstGeom prst="rect">
            <a:avLst/>
          </a:prstGeom>
        </p:spPr>
      </p:pic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2B0CF92E-9826-EBD3-4418-D5BCD5682E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282" y="2473427"/>
            <a:ext cx="4376388" cy="290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4620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85B867DC-1AFD-2FB1-D4E2-1E449EDDF3B0}"/>
              </a:ext>
            </a:extLst>
          </p:cNvPr>
          <p:cNvSpPr txBox="1">
            <a:spLocks/>
          </p:cNvSpPr>
          <p:nvPr/>
        </p:nvSpPr>
        <p:spPr>
          <a:xfrm>
            <a:off x="1144650" y="973394"/>
            <a:ext cx="35355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DESARROLLO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8A37658-0656-8F00-CE17-F1DC931A32D5}"/>
              </a:ext>
            </a:extLst>
          </p:cNvPr>
          <p:cNvSpPr txBox="1"/>
          <p:nvPr/>
        </p:nvSpPr>
        <p:spPr>
          <a:xfrm>
            <a:off x="1144650" y="1573162"/>
            <a:ext cx="431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Sistema de almacenamiento energético</a:t>
            </a:r>
            <a:endParaRPr lang="es-EC" dirty="0"/>
          </a:p>
        </p:txBody>
      </p:sp>
      <p:pic>
        <p:nvPicPr>
          <p:cNvPr id="7" name="Imagen 6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C815FD0-426B-23A6-ACE0-57DCEC38B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39" y="2035278"/>
            <a:ext cx="8257521" cy="369089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3BF2F1E-B5A0-0B54-2C1E-EF905AB58234}"/>
              </a:ext>
            </a:extLst>
          </p:cNvPr>
          <p:cNvSpPr/>
          <p:nvPr/>
        </p:nvSpPr>
        <p:spPr>
          <a:xfrm>
            <a:off x="8278761" y="3569110"/>
            <a:ext cx="521110" cy="43261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A04CDEA-4C53-F7D8-67A2-852420F8501D}"/>
              </a:ext>
            </a:extLst>
          </p:cNvPr>
          <p:cNvSpPr/>
          <p:nvPr/>
        </p:nvSpPr>
        <p:spPr>
          <a:xfrm>
            <a:off x="8278762" y="5088193"/>
            <a:ext cx="521110" cy="27038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42082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FC66E0FE-F8B0-AE89-577A-288A01AC07E6}"/>
              </a:ext>
            </a:extLst>
          </p:cNvPr>
          <p:cNvSpPr txBox="1">
            <a:spLocks/>
          </p:cNvSpPr>
          <p:nvPr/>
        </p:nvSpPr>
        <p:spPr>
          <a:xfrm>
            <a:off x="1144650" y="973394"/>
            <a:ext cx="35355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DESARROLLO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5EB6EA0-7DE1-B27E-3B4B-BA9ADED3557A}"/>
              </a:ext>
            </a:extLst>
          </p:cNvPr>
          <p:cNvSpPr txBox="1"/>
          <p:nvPr/>
        </p:nvSpPr>
        <p:spPr>
          <a:xfrm>
            <a:off x="1144650" y="1573162"/>
            <a:ext cx="50537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C" b="1" dirty="0"/>
              <a:t>Parametrización del motor eléctrico</a:t>
            </a:r>
            <a:endParaRPr lang="es-EC" dirty="0"/>
          </a:p>
        </p:txBody>
      </p:sp>
      <p:pic>
        <p:nvPicPr>
          <p:cNvPr id="15" name="Imagen 14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367EB2A0-A54B-38C0-2BF1-E6E718B70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948" y="2258208"/>
            <a:ext cx="9724103" cy="3462459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9C1894DB-2C76-14A0-EA5F-BA6DB1451D4C}"/>
              </a:ext>
            </a:extLst>
          </p:cNvPr>
          <p:cNvSpPr/>
          <p:nvPr/>
        </p:nvSpPr>
        <p:spPr>
          <a:xfrm>
            <a:off x="1356853" y="4237703"/>
            <a:ext cx="1160206" cy="6980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9EB8136B-B192-6EF4-71B6-8678FAC75372}"/>
              </a:ext>
            </a:extLst>
          </p:cNvPr>
          <p:cNvSpPr/>
          <p:nvPr/>
        </p:nvSpPr>
        <p:spPr>
          <a:xfrm>
            <a:off x="4100052" y="4237702"/>
            <a:ext cx="1160206" cy="6980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CDF99F2-9639-20DB-D686-1512B56AE3C2}"/>
              </a:ext>
            </a:extLst>
          </p:cNvPr>
          <p:cNvSpPr/>
          <p:nvPr/>
        </p:nvSpPr>
        <p:spPr>
          <a:xfrm>
            <a:off x="4350776" y="2384323"/>
            <a:ext cx="2059856" cy="870154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42059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21884E7-E96D-896E-DE46-9AC6B544BE2B}"/>
              </a:ext>
            </a:extLst>
          </p:cNvPr>
          <p:cNvSpPr/>
          <p:nvPr/>
        </p:nvSpPr>
        <p:spPr>
          <a:xfrm>
            <a:off x="835742" y="1524000"/>
            <a:ext cx="4522838" cy="58993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Implementación del ciclo de conducción</a:t>
            </a:r>
            <a:endParaRPr lang="es-EC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5716D96F-3CBB-1A55-DC73-50BF4B12B83A}"/>
              </a:ext>
            </a:extLst>
          </p:cNvPr>
          <p:cNvSpPr txBox="1">
            <a:spLocks/>
          </p:cNvSpPr>
          <p:nvPr/>
        </p:nvSpPr>
        <p:spPr>
          <a:xfrm>
            <a:off x="1144650" y="973394"/>
            <a:ext cx="35355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DESARROLLO</a:t>
            </a:r>
          </a:p>
        </p:txBody>
      </p:sp>
      <p:pic>
        <p:nvPicPr>
          <p:cNvPr id="11" name="Imagen 10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F3D3E5FE-A646-9B05-C0AC-14C9B10E49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9238" b="51463"/>
          <a:stretch>
            <a:fillRect/>
          </a:stretch>
        </p:blipFill>
        <p:spPr bwMode="auto">
          <a:xfrm>
            <a:off x="2453241" y="2123768"/>
            <a:ext cx="7285517" cy="26694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17875BA3-65BF-8DC0-F4B6-583AF1F2A199}"/>
              </a:ext>
            </a:extLst>
          </p:cNvPr>
          <p:cNvSpPr txBox="1"/>
          <p:nvPr/>
        </p:nvSpPr>
        <p:spPr>
          <a:xfrm>
            <a:off x="1759973" y="5010834"/>
            <a:ext cx="8672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Simula conducción urbana con una duración de 1874 segundos y una velocidad máxima de 91.2 km/h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05408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4DE2FC59-1D3A-D940-29ED-2C1A4FE538AD}"/>
              </a:ext>
            </a:extLst>
          </p:cNvPr>
          <p:cNvSpPr txBox="1"/>
          <p:nvPr/>
        </p:nvSpPr>
        <p:spPr>
          <a:xfrm>
            <a:off x="1144650" y="1573162"/>
            <a:ext cx="55060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Integración y monitoreo del modelo</a:t>
            </a:r>
            <a:endParaRPr lang="es-EC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D96301D-61FB-E700-7B0D-4E39F320764F}"/>
              </a:ext>
            </a:extLst>
          </p:cNvPr>
          <p:cNvSpPr txBox="1">
            <a:spLocks/>
          </p:cNvSpPr>
          <p:nvPr/>
        </p:nvSpPr>
        <p:spPr>
          <a:xfrm>
            <a:off x="1144650" y="973394"/>
            <a:ext cx="3535505" cy="59976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defPPr>
              <a:defRPr lang="es-ES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C" b="1" dirty="0"/>
              <a:t>DESARROLLO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FDCB6C9-274F-3128-FEB2-75964A5B6BB8}"/>
              </a:ext>
            </a:extLst>
          </p:cNvPr>
          <p:cNvSpPr txBox="1"/>
          <p:nvPr/>
        </p:nvSpPr>
        <p:spPr>
          <a:xfrm>
            <a:off x="1524000" y="5398531"/>
            <a:ext cx="8957187" cy="36933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 rtlCol="0">
            <a:spAutoFit/>
          </a:bodyPr>
          <a:lstStyle/>
          <a:p>
            <a:r>
              <a:rPr lang="es-ES" dirty="0"/>
              <a:t>Data Inspector y el </a:t>
            </a:r>
            <a:r>
              <a:rPr lang="es-ES" i="1" dirty="0" err="1"/>
              <a:t>Dashboard</a:t>
            </a:r>
            <a:r>
              <a:rPr lang="es-ES" dirty="0"/>
              <a:t> de </a:t>
            </a:r>
            <a:r>
              <a:rPr lang="es-ES" dirty="0" err="1"/>
              <a:t>Simulink</a:t>
            </a:r>
            <a:endParaRPr lang="es-EC" dirty="0"/>
          </a:p>
        </p:txBody>
      </p:sp>
      <p:pic>
        <p:nvPicPr>
          <p:cNvPr id="13" name="Imagen 12" descr="Tabla&#10;&#10;El contenido generado por IA puede ser incorrecto.">
            <a:extLst>
              <a:ext uri="{FF2B5EF4-FFF2-40B4-BE49-F238E27FC236}">
                <a16:creationId xmlns:a16="http://schemas.microsoft.com/office/drawing/2014/main" id="{0D0E4CB3-FC50-C545-2AD0-3A152CF62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658" y="2172930"/>
            <a:ext cx="1725056" cy="2861069"/>
          </a:xfrm>
          <a:prstGeom prst="rect">
            <a:avLst/>
          </a:prstGeom>
        </p:spPr>
      </p:pic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47A77C5D-E583-3BC9-D1EA-EE97A33852F8}"/>
              </a:ext>
            </a:extLst>
          </p:cNvPr>
          <p:cNvSpPr/>
          <p:nvPr/>
        </p:nvSpPr>
        <p:spPr>
          <a:xfrm>
            <a:off x="3539613" y="2482334"/>
            <a:ext cx="1140542" cy="803787"/>
          </a:xfrm>
          <a:prstGeom prst="right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6" name="Flecha: a la derecha 15">
            <a:extLst>
              <a:ext uri="{FF2B5EF4-FFF2-40B4-BE49-F238E27FC236}">
                <a16:creationId xmlns:a16="http://schemas.microsoft.com/office/drawing/2014/main" id="{E8BAA255-4F9C-CE51-AC4E-01C0AF1CA22E}"/>
              </a:ext>
            </a:extLst>
          </p:cNvPr>
          <p:cNvSpPr/>
          <p:nvPr/>
        </p:nvSpPr>
        <p:spPr>
          <a:xfrm>
            <a:off x="3539613" y="3366475"/>
            <a:ext cx="1140542" cy="803787"/>
          </a:xfrm>
          <a:prstGeom prst="right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515EABD6-8406-DCFB-DFE8-4A827C2125E8}"/>
              </a:ext>
            </a:extLst>
          </p:cNvPr>
          <p:cNvSpPr/>
          <p:nvPr/>
        </p:nvSpPr>
        <p:spPr>
          <a:xfrm>
            <a:off x="3539613" y="4250616"/>
            <a:ext cx="1140542" cy="803787"/>
          </a:xfrm>
          <a:prstGeom prst="rightArrow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50BDB82-43DE-B574-BA08-A2A7250AE1F3}"/>
              </a:ext>
            </a:extLst>
          </p:cNvPr>
          <p:cNvSpPr txBox="1"/>
          <p:nvPr/>
        </p:nvSpPr>
        <p:spPr>
          <a:xfrm>
            <a:off x="4896465" y="2542262"/>
            <a:ext cx="5761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Permiten evaluar el </a:t>
            </a:r>
            <a:r>
              <a:rPr lang="es-ES" b="1" dirty="0"/>
              <a:t>desempeño dinámico y la respuesta electromecánica</a:t>
            </a:r>
            <a:r>
              <a:rPr lang="es-ES" dirty="0"/>
              <a:t> del sistema de propulsión</a:t>
            </a:r>
            <a:endParaRPr lang="es-EC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4101E82-6669-1EA9-6642-6EA2F96B18A1}"/>
              </a:ext>
            </a:extLst>
          </p:cNvPr>
          <p:cNvSpPr txBox="1"/>
          <p:nvPr/>
        </p:nvSpPr>
        <p:spPr>
          <a:xfrm>
            <a:off x="4892054" y="3465195"/>
            <a:ext cx="6174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Gestión del balance y autonomía energética</a:t>
            </a:r>
            <a:r>
              <a:rPr lang="es-ES" dirty="0"/>
              <a:t> del sistema de almacenamiento</a:t>
            </a:r>
            <a:endParaRPr lang="es-EC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EAEB60F-4D78-8434-D343-AE089B0571B2}"/>
              </a:ext>
            </a:extLst>
          </p:cNvPr>
          <p:cNvSpPr txBox="1"/>
          <p:nvPr/>
        </p:nvSpPr>
        <p:spPr>
          <a:xfrm>
            <a:off x="4892054" y="4476058"/>
            <a:ext cx="5874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Representan la </a:t>
            </a:r>
            <a:r>
              <a:rPr lang="es-ES" b="1" dirty="0"/>
              <a:t>demanda de conducción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191925619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TM10081922">
      <a:dk1>
        <a:srgbClr val="000000"/>
      </a:dk1>
      <a:lt1>
        <a:srgbClr val="FFFFFF"/>
      </a:lt1>
      <a:dk2>
        <a:srgbClr val="435369"/>
      </a:dk2>
      <a:lt2>
        <a:srgbClr val="E7E5E5"/>
      </a:lt2>
      <a:accent1>
        <a:srgbClr val="F2E5D8"/>
      </a:accent1>
      <a:accent2>
        <a:srgbClr val="8C3A27"/>
      </a:accent2>
      <a:accent3>
        <a:srgbClr val="F0C8BC"/>
      </a:accent3>
      <a:accent4>
        <a:srgbClr val="D9A390"/>
      </a:accent4>
      <a:accent5>
        <a:srgbClr val="FFF6F4"/>
      </a:accent5>
      <a:accent6>
        <a:srgbClr val="183F1E"/>
      </a:accent6>
      <a:hlink>
        <a:srgbClr val="467886"/>
      </a:hlink>
      <a:folHlink>
        <a:srgbClr val="96607D"/>
      </a:folHlink>
    </a:clrScheme>
    <a:fontScheme name="Custom 100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72342554_TF10081922_Win32" id="{844886B3-BF47-497B-B4FE-2EF751E8CA35}" vid="{A6C54B32-D796-482B-83D4-8010EA1494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{0C344F7E-642D-4207-B0B5-A4B9898E9757}TF96423eb0-8e02-4a99-b83b-bc60d19202d5aa699101_win32-961eb55c11a4</Template>
  <TotalTime>80</TotalTime>
  <Words>684</Words>
  <Application>Microsoft Office PowerPoint</Application>
  <PresentationFormat>Panorámica</PresentationFormat>
  <Paragraphs>59</Paragraphs>
  <Slides>14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Quire Sans Pro Light</vt:lpstr>
      <vt:lpstr>Tisa Offc Serif Pro</vt:lpstr>
      <vt:lpstr>Personalizar</vt:lpstr>
      <vt:lpstr>Universidad Politécnica Salesiana  Vehículos eléctricos e híbridos  Modelado y Simulación del Vehículo Eléctrico BYD Yuan Pro mediante MATLAB/Simulink Vehicle Composer </vt:lpstr>
      <vt:lpstr>AGENDA</vt:lpstr>
      <vt:lpstr>INTRODUCCIÓN   El presente proyecto consiste en la modelación y simulación del vehículo eléctrico BYD Yuan Pro mediante un entorno de análisis dinámico, configurando un motor de 70 kW y 180 Nm junto con un sistema de almacenamiento energético tipo LFP. A través de la aplicación del ciclo de conducción FTP-75, se evaluó el comportamiento del motor, la batería y las variables de control, permitiendo analizar cuantitativamente el desempeño energético y la respuesta dinámica del sistema.</vt:lpstr>
      <vt:lpstr>Presentación de PowerPoint</vt:lpstr>
      <vt:lpstr>DESARROLLO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Est. Oscar Paul Ibañez Caiza</dc:creator>
  <cp:lastModifiedBy>Est. Oscar Paul Ibañez Caiza</cp:lastModifiedBy>
  <cp:revision>1</cp:revision>
  <dcterms:created xsi:type="dcterms:W3CDTF">2026-02-12T05:55:56Z</dcterms:created>
  <dcterms:modified xsi:type="dcterms:W3CDTF">2026-02-12T07:16:14Z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